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9" r:id="rId3"/>
    <p:sldId id="354" r:id="rId4"/>
    <p:sldId id="361" r:id="rId5"/>
    <p:sldId id="398" r:id="rId6"/>
    <p:sldId id="399" r:id="rId7"/>
    <p:sldId id="400" r:id="rId8"/>
    <p:sldId id="384" r:id="rId9"/>
    <p:sldId id="383" r:id="rId10"/>
    <p:sldId id="385" r:id="rId11"/>
    <p:sldId id="386" r:id="rId12"/>
    <p:sldId id="388" r:id="rId13"/>
    <p:sldId id="389" r:id="rId14"/>
    <p:sldId id="391" r:id="rId15"/>
    <p:sldId id="390" r:id="rId16"/>
    <p:sldId id="395" r:id="rId17"/>
    <p:sldId id="394" r:id="rId18"/>
    <p:sldId id="396" r:id="rId19"/>
    <p:sldId id="392" r:id="rId20"/>
    <p:sldId id="393" r:id="rId21"/>
    <p:sldId id="401" r:id="rId22"/>
    <p:sldId id="397" r:id="rId23"/>
    <p:sldId id="341" r:id="rId24"/>
  </p:sldIdLst>
  <p:sldSz cx="9144000" cy="5715000" type="screen16x10"/>
  <p:notesSz cx="6858000" cy="9947275"/>
  <p:defaultTextStyle>
    <a:defPPr>
      <a:defRPr lang="ru-RU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40B"/>
    <a:srgbClr val="E7E6E6"/>
    <a:srgbClr val="F39314"/>
    <a:srgbClr val="9D231F"/>
    <a:srgbClr val="460F0E"/>
    <a:srgbClr val="FFE699"/>
    <a:srgbClr val="CA6908"/>
    <a:srgbClr val="F8CBAD"/>
    <a:srgbClr val="FFE22B"/>
    <a:srgbClr val="D78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81047" autoAdjust="0"/>
  </p:normalViewPr>
  <p:slideViewPr>
    <p:cSldViewPr snapToGrid="0" showGuides="1">
      <p:cViewPr varScale="1">
        <p:scale>
          <a:sx n="95" d="100"/>
          <a:sy n="95" d="100"/>
        </p:scale>
        <p:origin x="1638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9092"/>
          </a:xfrm>
          <a:prstGeom prst="rect">
            <a:avLst/>
          </a:prstGeom>
        </p:spPr>
        <p:txBody>
          <a:bodyPr vert="horz" lIns="91684" tIns="45841" rIns="91684" bIns="458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1" cy="499092"/>
          </a:xfrm>
          <a:prstGeom prst="rect">
            <a:avLst/>
          </a:prstGeom>
        </p:spPr>
        <p:txBody>
          <a:bodyPr vert="horz" lIns="91684" tIns="45841" rIns="91684" bIns="45841" rtlCol="0"/>
          <a:lstStyle>
            <a:lvl1pPr algn="r">
              <a:defRPr sz="1200"/>
            </a:lvl1pPr>
          </a:lstStyle>
          <a:p>
            <a:fld id="{383381F6-A709-4141-8BF5-E63E33377D13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7"/>
            <a:ext cx="2971801" cy="499091"/>
          </a:xfrm>
          <a:prstGeom prst="rect">
            <a:avLst/>
          </a:prstGeom>
        </p:spPr>
        <p:txBody>
          <a:bodyPr vert="horz" lIns="91684" tIns="45841" rIns="91684" bIns="458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7"/>
            <a:ext cx="2971801" cy="499091"/>
          </a:xfrm>
          <a:prstGeom prst="rect">
            <a:avLst/>
          </a:prstGeom>
        </p:spPr>
        <p:txBody>
          <a:bodyPr vert="horz" lIns="91684" tIns="45841" rIns="91684" bIns="45841" rtlCol="0" anchor="b"/>
          <a:lstStyle>
            <a:lvl1pPr algn="r">
              <a:defRPr sz="1200"/>
            </a:lvl1pPr>
          </a:lstStyle>
          <a:p>
            <a:fld id="{97865B42-A7B1-4CE8-AE53-D2987576D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87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9092"/>
          </a:xfrm>
          <a:prstGeom prst="rect">
            <a:avLst/>
          </a:prstGeom>
        </p:spPr>
        <p:txBody>
          <a:bodyPr vert="horz" lIns="91684" tIns="45841" rIns="91684" bIns="458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499092"/>
          </a:xfrm>
          <a:prstGeom prst="rect">
            <a:avLst/>
          </a:prstGeom>
        </p:spPr>
        <p:txBody>
          <a:bodyPr vert="horz" lIns="91684" tIns="45841" rIns="91684" bIns="45841" rtlCol="0"/>
          <a:lstStyle>
            <a:lvl1pPr algn="r">
              <a:defRPr sz="1200"/>
            </a:lvl1pPr>
          </a:lstStyle>
          <a:p>
            <a:fld id="{EE5B4400-2C37-46C0-80CB-6D7370F4D28A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1243013"/>
            <a:ext cx="5372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4" tIns="45841" rIns="91684" bIns="458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684" tIns="45841" rIns="91684" bIns="458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71801" cy="499091"/>
          </a:xfrm>
          <a:prstGeom prst="rect">
            <a:avLst/>
          </a:prstGeom>
        </p:spPr>
        <p:txBody>
          <a:bodyPr vert="horz" lIns="91684" tIns="45841" rIns="91684" bIns="458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7"/>
            <a:ext cx="2971801" cy="499091"/>
          </a:xfrm>
          <a:prstGeom prst="rect">
            <a:avLst/>
          </a:prstGeom>
        </p:spPr>
        <p:txBody>
          <a:bodyPr vert="horz" lIns="91684" tIns="45841" rIns="91684" bIns="45841" rtlCol="0" anchor="b"/>
          <a:lstStyle>
            <a:lvl1pPr algn="r">
              <a:defRPr sz="1200"/>
            </a:lvl1pPr>
          </a:lstStyle>
          <a:p>
            <a:fld id="{DF1442B7-312F-4A13-A6A0-00F3E6CBE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5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7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7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1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22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92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3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8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11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1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1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здесь обучаются порядка 12 тысяч человек – это инженеры и руководители всех уровней, рабочие, а также студенты из городов присутствия компании.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арсенале университета около 300 программ дополнительного профессионального образования.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Программы разработаны и реализуются с учетом требований производства. Численность студентов на 1 сентября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года составит около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2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3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7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AMX – </a:t>
            </a:r>
            <a:r>
              <a:rPr lang="ru-RU" dirty="0" smtClean="0"/>
              <a:t>производитель</a:t>
            </a:r>
            <a:r>
              <a:rPr lang="ru-RU" baseline="0" dirty="0" smtClean="0"/>
              <a:t> систем управления (конференц-системы, ВКС).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3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Общее расписание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2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9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6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42B7-312F-4A13-A6A0-00F3E6CBE19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0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9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5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0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0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0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8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2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3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1CAE-F4D1-4B3F-80DA-029EBAB9197C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4CB9-E1EA-4AE8-96CF-55DD0BA63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728" y="-566916"/>
            <a:ext cx="14825454" cy="8339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3" y="280190"/>
            <a:ext cx="2506134" cy="10124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07271" y="5377383"/>
            <a:ext cx="357334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10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600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обработки </a:t>
            </a: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3200" dirty="0" smtClean="0"/>
              <a:t>Конкурс ЛАГ»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751" y="948332"/>
            <a:ext cx="8401769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Фиксировать результаты всех прошедших мероприятий, включая правонарушения студентов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конкурсе «Лучшая академическая группа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оценке студента.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необходимая отчетность должна формироваться автоматически из системы.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разные права доступа к системе разным категориям пользователей.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Предусмотреть возможность актуализации перечня показателей Положения.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81146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11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600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обработки </a:t>
            </a: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3200" dirty="0" smtClean="0"/>
              <a:t>Конкурс ЛАГ»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751" y="799025"/>
            <a:ext cx="8829051" cy="381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6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должна уметь: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победителей конкурса «Лучшая академическая группа»;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самого активного студента;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оценить проведенные мероприятия по каждому направлению работы с учётом заинтересованности участия студентов;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наиболее часто выполняемые студентами задачи и роли;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учебно-воспитательной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работы, которые 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охватываются в меньшей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степени.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81146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12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форма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1" y="883076"/>
            <a:ext cx="9091399" cy="44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61049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13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2064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Ведомость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1" y="1196791"/>
            <a:ext cx="8981802" cy="39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81146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14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5541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Справочник «</a:t>
            </a:r>
            <a:r>
              <a:rPr lang="ru-RU" sz="32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ЛАГ:Показатели</a:t>
            </a: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851" y="774941"/>
            <a:ext cx="5324475" cy="24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175" y="2337673"/>
            <a:ext cx="7800825" cy="29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88581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15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2064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Ведомость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9" y="836281"/>
            <a:ext cx="8957411" cy="42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40952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16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425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«Лучшая группа»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161" y="829682"/>
            <a:ext cx="5556949" cy="47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61049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17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445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«Лучший студент»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792" y="783273"/>
            <a:ext cx="62293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51001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18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417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по направлению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932495"/>
            <a:ext cx="7883987" cy="45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71097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19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5631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по группе (мероприятия)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1" y="1107660"/>
            <a:ext cx="4747197" cy="3895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917" y="1560018"/>
            <a:ext cx="1836323" cy="3479725"/>
          </a:xfrm>
          <a:prstGeom prst="rect">
            <a:avLst/>
          </a:prstGeom>
        </p:spPr>
      </p:pic>
      <p:cxnSp>
        <p:nvCxnSpPr>
          <p:cNvPr id="15" name="Скругленная соединительная линия 14"/>
          <p:cNvCxnSpPr/>
          <p:nvPr/>
        </p:nvCxnSpPr>
        <p:spPr>
          <a:xfrm rot="13140000" flipV="1">
            <a:off x="5719161" y="2113448"/>
            <a:ext cx="338223" cy="25879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13140000" flipV="1">
            <a:off x="5708272" y="3243260"/>
            <a:ext cx="338223" cy="25879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rot="13140000" flipV="1">
            <a:off x="5730885" y="4376001"/>
            <a:ext cx="338223" cy="25879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2784143" cy="5714999"/>
          </a:xfrm>
          <a:prstGeom prst="rect">
            <a:avLst/>
          </a:prstGeom>
          <a:gradFill>
            <a:gsLst>
              <a:gs pos="91000">
                <a:srgbClr val="F39314">
                  <a:alpha val="78000"/>
                  <a:lumMod val="94000"/>
                  <a:lumOff val="6000"/>
                </a:srgbClr>
              </a:gs>
              <a:gs pos="5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4142" y="-6846"/>
            <a:ext cx="6359857" cy="3969655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19955" y="1151499"/>
            <a:ext cx="5833641" cy="267765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133A"/>
                </a:solidFill>
              </a:rPr>
              <a:t>Автоматизация деятельности управления по учебно-воспитательной работе для оценки индивидуальной и групповой работы студентов с помощью 1С:Университет</a:t>
            </a:r>
            <a:endParaRPr lang="ru-RU" sz="2800" b="1" dirty="0">
              <a:solidFill>
                <a:srgbClr val="00133A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8388" y="4068246"/>
            <a:ext cx="42560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60F0E"/>
                </a:solidFill>
              </a:rPr>
              <a:t>Крестников Андрей Сергеевич</a:t>
            </a:r>
          </a:p>
          <a:p>
            <a:r>
              <a:rPr lang="ru-RU" sz="1600" dirty="0" smtClean="0"/>
              <a:t>начальник управления ИТ</a:t>
            </a:r>
          </a:p>
          <a:p>
            <a:r>
              <a:rPr lang="en-US" sz="1600" b="1" dirty="0" smtClean="0">
                <a:solidFill>
                  <a:srgbClr val="460F0E"/>
                </a:solidFill>
              </a:rPr>
              <a:t>a.krestnikov@tu-ugmk.com</a:t>
            </a:r>
            <a:endParaRPr lang="ru-RU" sz="1800" b="1" dirty="0">
              <a:solidFill>
                <a:srgbClr val="460F0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2" y="144436"/>
            <a:ext cx="1235759" cy="4992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7046" y="3962811"/>
            <a:ext cx="5699307" cy="45719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02" y="3076788"/>
            <a:ext cx="4452546" cy="250455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36776" y="3962810"/>
            <a:ext cx="2759577" cy="45720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8098240" y="5377383"/>
            <a:ext cx="883562" cy="350868"/>
            <a:chOff x="8098240" y="5377383"/>
            <a:chExt cx="883562" cy="35086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672419" y="5377383"/>
              <a:ext cx="309383" cy="2805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D2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9D231F"/>
                  </a:solidFill>
                </a:rPr>
                <a:t>2</a:t>
              </a:r>
              <a:endParaRPr lang="ru-RU" sz="1200" b="1" dirty="0">
                <a:solidFill>
                  <a:srgbClr val="9D231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98240" y="5512807"/>
              <a:ext cx="6312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rgbClr val="D74E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№</a:t>
              </a:r>
              <a:endParaRPr lang="ru-RU" sz="800" dirty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7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81146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20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5263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по группе (показатели)</a:t>
            </a:r>
            <a:endParaRPr lang="ru-RU" sz="3200" dirty="0"/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rot="13140000" flipV="1">
            <a:off x="5659473" y="2706505"/>
            <a:ext cx="338223" cy="25879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13140000" flipV="1">
            <a:off x="5659473" y="3606550"/>
            <a:ext cx="338223" cy="25879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rot="13140000" flipV="1">
            <a:off x="5659473" y="4506594"/>
            <a:ext cx="338223" cy="25879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46" y="1220062"/>
            <a:ext cx="4841218" cy="3712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205" y="1285267"/>
            <a:ext cx="2066019" cy="36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51001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21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4657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Личный кабинет студента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443037"/>
            <a:ext cx="8572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61049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22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751" y="948332"/>
            <a:ext cx="8401769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ручного труда, возможность оперативно отслеживать динамику изменения набранных баллов, правильность заполнения ведомостей.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Отчеты позволяют определять правильность выбора показателей и при необходимости принимать решения о их корректировке.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Снижается вероятность ошибки и субъективизм при выставлении баллов студентам.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2966"/>
            <a:ext cx="7886700" cy="46745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за внимание 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09383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9D231F"/>
                </a:solidFill>
              </a:rPr>
              <a:t>3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387" y="918697"/>
            <a:ext cx="7589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Технический университет УГМК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первый частный технический вуз на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Урале и </a:t>
            </a: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единственный частный вуз горно-металлургического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профиля в России. </a:t>
            </a:r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Вуз был открыт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2013 году с целью подготовки высококвалифицированных кадров для промышленности. </a:t>
            </a:r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2015 году появились первые студенты.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июле 2016 года </a:t>
            </a: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университет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получил государственную аккредитацию Министерства образования и науки </a:t>
            </a: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</a:t>
            </a: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2018 году появились первые </a:t>
            </a:r>
            <a:b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бюджетные места</a:t>
            </a:r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91" y="3165307"/>
            <a:ext cx="3858611" cy="2155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3306" y="90311"/>
            <a:ext cx="567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Технический университет УГМК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7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09383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4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560485"/>
            <a:ext cx="77898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Учредитель вуза </a:t>
            </a:r>
            <a:r>
              <a:rPr lang="ru-RU" sz="18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«УГМК-Холдинг»</a:t>
            </a:r>
            <a:r>
              <a:rPr lang="en-US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Российский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горно-металлургический холдинг, крупнейший производитель меди, цинка, угля и драгоценных металлов в стране. </a:t>
            </a:r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 УГМК входит более 40 предприятий в России и за рубежом. Штаб-квартира компании располагается в городе Верхняя Пышма (Свердловская область).</a:t>
            </a:r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33" y="807252"/>
            <a:ext cx="2276475" cy="838200"/>
          </a:xfrm>
          <a:prstGeom prst="rect">
            <a:avLst/>
          </a:prstGeom>
        </p:spPr>
      </p:pic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51" y="3216595"/>
            <a:ext cx="6170456" cy="2101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0068" y="96231"/>
            <a:ext cx="4043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ООО «УГМК-Холдинг»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08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09383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9D231F"/>
                </a:solidFill>
              </a:rPr>
              <a:t>5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2" y="960391"/>
            <a:ext cx="1093701" cy="1093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960391"/>
            <a:ext cx="2292188" cy="116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9" y="3619437"/>
            <a:ext cx="1175804" cy="1175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83" y="3792703"/>
            <a:ext cx="3970819" cy="911965"/>
          </a:xfrm>
          <a:prstGeom prst="rect">
            <a:avLst/>
          </a:prstGeom>
        </p:spPr>
      </p:pic>
      <p:sp>
        <p:nvSpPr>
          <p:cNvPr id="11" name="AutoShape 2" descr="Картинки по запросу 1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46" y="1828565"/>
            <a:ext cx="1623600" cy="1623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83786" y="98371"/>
            <a:ext cx="4976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Информационные системы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550791" y="3337885"/>
            <a:ext cx="305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1C</a:t>
            </a:r>
            <a:r>
              <a:rPr lang="ru-RU" sz="2400" dirty="0" smtClean="0"/>
              <a:t>:Университет ПРОФ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9482" y="2013628"/>
            <a:ext cx="139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Webtutor</a:t>
            </a:r>
            <a:endParaRPr lang="ru-RU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779617" y="4759224"/>
            <a:ext cx="157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Blackboard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51232" y="2120339"/>
            <a:ext cx="121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SAP:ERP</a:t>
            </a:r>
            <a:endParaRPr lang="ru-RU" sz="2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667316" y="474688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AMX</a:t>
            </a:r>
            <a:endParaRPr lang="ru-RU" sz="2400" dirty="0" smtClean="0"/>
          </a:p>
        </p:txBody>
      </p:sp>
      <p:sp>
        <p:nvSpPr>
          <p:cNvPr id="41" name="Стрелка вправо 40"/>
          <p:cNvSpPr/>
          <p:nvPr/>
        </p:nvSpPr>
        <p:spPr>
          <a:xfrm rot="1948755">
            <a:off x="2520000" y="1947374"/>
            <a:ext cx="721309" cy="494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948755">
            <a:off x="4528093" y="3814207"/>
            <a:ext cx="721309" cy="494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8205152">
            <a:off x="2312419" y="3915003"/>
            <a:ext cx="721309" cy="494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32801" y="5377383"/>
            <a:ext cx="349002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6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22" y="819431"/>
            <a:ext cx="6191955" cy="4643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20233" y="75824"/>
            <a:ext cx="4703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AMX</a:t>
            </a:r>
            <a:r>
              <a:rPr lang="ru-RU" sz="3200" dirty="0" smtClean="0"/>
              <a:t>: расписание занятий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17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09383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7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1228890"/>
            <a:ext cx="778984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Используемые подсистемы 1С:Университет: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Планирование учебного процесса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Расписание (потребовались доработки)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Приемная комиссия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студенческим составом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Портал вуза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Shtab_kvartira_UGMK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0068" y="96231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1С:Университет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39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825" y="752475"/>
            <a:ext cx="9391650" cy="421005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09383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8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306" y="90311"/>
            <a:ext cx="610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Оценка </a:t>
            </a:r>
            <a:r>
              <a:rPr lang="ru-RU" sz="3200" dirty="0" err="1" smtClean="0"/>
              <a:t>внеучебной</a:t>
            </a:r>
            <a:r>
              <a:rPr lang="ru-RU" sz="3200" dirty="0" smtClean="0"/>
              <a:t> деятельности</a:t>
            </a:r>
            <a:endParaRPr lang="ru-RU" sz="3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592" y="1029905"/>
            <a:ext cx="4330088" cy="42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5526059"/>
            <a:ext cx="9144000" cy="18894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526059"/>
            <a:ext cx="7588155" cy="188941"/>
          </a:xfrm>
          <a:prstGeom prst="rect">
            <a:avLst/>
          </a:prstGeom>
          <a:solidFill>
            <a:srgbClr val="D74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26059"/>
            <a:ext cx="5936776" cy="188941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26059"/>
            <a:ext cx="4353636" cy="188941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526059"/>
            <a:ext cx="2784143" cy="188941"/>
          </a:xfrm>
          <a:prstGeom prst="rect">
            <a:avLst/>
          </a:prstGeom>
          <a:solidFill>
            <a:srgbClr val="51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" y="90311"/>
            <a:ext cx="1235759" cy="49923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710010"/>
            <a:ext cx="9144000" cy="60011"/>
          </a:xfrm>
          <a:prstGeom prst="rect">
            <a:avLst/>
          </a:prstGeom>
          <a:solidFill>
            <a:srgbClr val="9D2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710010"/>
            <a:ext cx="7588155" cy="60012"/>
          </a:xfrm>
          <a:prstGeom prst="rect">
            <a:avLst/>
          </a:prstGeom>
          <a:solidFill>
            <a:srgbClr val="F39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0009"/>
            <a:ext cx="2784144" cy="60012"/>
          </a:xfrm>
          <a:prstGeom prst="rect">
            <a:avLst/>
          </a:prstGeom>
          <a:solidFill>
            <a:srgbClr val="FFE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72419" y="5377383"/>
            <a:ext cx="309383" cy="280575"/>
          </a:xfrm>
          <a:prstGeom prst="rect">
            <a:avLst/>
          </a:prstGeom>
          <a:solidFill>
            <a:schemeClr val="bg1"/>
          </a:solidFill>
          <a:ln w="38100">
            <a:solidFill>
              <a:srgbClr val="9D2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D231F"/>
                </a:solidFill>
              </a:rPr>
              <a:t>9</a:t>
            </a:r>
            <a:endParaRPr lang="ru-RU" sz="1200" b="1" dirty="0">
              <a:solidFill>
                <a:srgbClr val="9D23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240" y="5512807"/>
            <a:ext cx="631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D74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№</a:t>
            </a:r>
            <a:endParaRPr lang="ru-RU" sz="800" dirty="0">
              <a:solidFill>
                <a:srgbClr val="D74E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306" y="90311"/>
            <a:ext cx="610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Оценка </a:t>
            </a:r>
            <a:r>
              <a:rPr lang="ru-RU" sz="3200" dirty="0" err="1" smtClean="0"/>
              <a:t>внеучебной</a:t>
            </a:r>
            <a:r>
              <a:rPr lang="ru-RU" sz="3200" dirty="0" smtClean="0"/>
              <a:t> деятельности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5" y="900228"/>
            <a:ext cx="3318310" cy="4530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282" y="783273"/>
            <a:ext cx="3738987" cy="45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16820</TotalTime>
  <Words>522</Words>
  <Application>Microsoft Office PowerPoint</Application>
  <PresentationFormat>Экран (16:10)</PresentationFormat>
  <Paragraphs>153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firecat-admin</dc:creator>
  <cp:lastModifiedBy>Крестников Андрей Сергеевич</cp:lastModifiedBy>
  <cp:revision>358</cp:revision>
  <cp:lastPrinted>2017-06-08T06:03:49Z</cp:lastPrinted>
  <dcterms:created xsi:type="dcterms:W3CDTF">2017-05-22T08:40:03Z</dcterms:created>
  <dcterms:modified xsi:type="dcterms:W3CDTF">2019-01-25T03:19:43Z</dcterms:modified>
</cp:coreProperties>
</file>